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70"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33"/>
    <p:restoredTop sz="94745"/>
  </p:normalViewPr>
  <p:slideViewPr>
    <p:cSldViewPr snapToGrid="0" snapToObjects="1">
      <p:cViewPr varScale="1">
        <p:scale>
          <a:sx n="107" d="100"/>
          <a:sy n="107" d="100"/>
        </p:scale>
        <p:origin x="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635B4-EBA6-B447-80CE-6E5DED723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E42BE6-AEB5-694A-98A2-F3A90B36EF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2EF6D7-05BB-5D4A-9904-D7B0485C344A}"/>
              </a:ext>
            </a:extLst>
          </p:cNvPr>
          <p:cNvSpPr>
            <a:spLocks noGrp="1"/>
          </p:cNvSpPr>
          <p:nvPr>
            <p:ph type="dt" sz="half" idx="10"/>
          </p:nvPr>
        </p:nvSpPr>
        <p:spPr/>
        <p:txBody>
          <a:bodyPr/>
          <a:lstStyle/>
          <a:p>
            <a:fld id="{E2329006-09FD-4540-BD7E-CF02EC1D113F}" type="datetimeFigureOut">
              <a:rPr lang="en-US" smtClean="0"/>
              <a:t>7/16/19</a:t>
            </a:fld>
            <a:endParaRPr lang="en-US"/>
          </a:p>
        </p:txBody>
      </p:sp>
      <p:sp>
        <p:nvSpPr>
          <p:cNvPr id="5" name="Footer Placeholder 4">
            <a:extLst>
              <a:ext uri="{FF2B5EF4-FFF2-40B4-BE49-F238E27FC236}">
                <a16:creationId xmlns:a16="http://schemas.microsoft.com/office/drawing/2014/main" id="{AE13233C-74AD-644A-8B83-1AE525612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C76AC-B6E8-A449-942E-6C20E58021F6}"/>
              </a:ext>
            </a:extLst>
          </p:cNvPr>
          <p:cNvSpPr>
            <a:spLocks noGrp="1"/>
          </p:cNvSpPr>
          <p:nvPr>
            <p:ph type="sldNum" sz="quarter" idx="12"/>
          </p:nvPr>
        </p:nvSpPr>
        <p:spPr/>
        <p:txBody>
          <a:bodyPr/>
          <a:lstStyle/>
          <a:p>
            <a:fld id="{D0EFC427-3BAD-E042-9265-747CF4FC74F9}" type="slidenum">
              <a:rPr lang="en-US" smtClean="0"/>
              <a:t>‹#›</a:t>
            </a:fld>
            <a:endParaRPr lang="en-US"/>
          </a:p>
        </p:txBody>
      </p:sp>
    </p:spTree>
    <p:extLst>
      <p:ext uri="{BB962C8B-B14F-4D97-AF65-F5344CB8AC3E}">
        <p14:creationId xmlns:p14="http://schemas.microsoft.com/office/powerpoint/2010/main" val="234669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AA72-5584-D344-BB3F-3AD3AC3DAC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885F17-B01E-674F-9D32-9B6B76871E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E04D7-57BB-BF49-A3FA-5D6CC2F769B8}"/>
              </a:ext>
            </a:extLst>
          </p:cNvPr>
          <p:cNvSpPr>
            <a:spLocks noGrp="1"/>
          </p:cNvSpPr>
          <p:nvPr>
            <p:ph type="dt" sz="half" idx="10"/>
          </p:nvPr>
        </p:nvSpPr>
        <p:spPr/>
        <p:txBody>
          <a:bodyPr/>
          <a:lstStyle/>
          <a:p>
            <a:fld id="{E2329006-09FD-4540-BD7E-CF02EC1D113F}" type="datetimeFigureOut">
              <a:rPr lang="en-US" smtClean="0"/>
              <a:t>7/16/19</a:t>
            </a:fld>
            <a:endParaRPr lang="en-US"/>
          </a:p>
        </p:txBody>
      </p:sp>
      <p:sp>
        <p:nvSpPr>
          <p:cNvPr id="5" name="Footer Placeholder 4">
            <a:extLst>
              <a:ext uri="{FF2B5EF4-FFF2-40B4-BE49-F238E27FC236}">
                <a16:creationId xmlns:a16="http://schemas.microsoft.com/office/drawing/2014/main" id="{F71505C2-AD97-2D4D-BCFA-3C69787C4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EFEAB-9854-0B40-9F18-F5B05B94E37F}"/>
              </a:ext>
            </a:extLst>
          </p:cNvPr>
          <p:cNvSpPr>
            <a:spLocks noGrp="1"/>
          </p:cNvSpPr>
          <p:nvPr>
            <p:ph type="sldNum" sz="quarter" idx="12"/>
          </p:nvPr>
        </p:nvSpPr>
        <p:spPr/>
        <p:txBody>
          <a:bodyPr/>
          <a:lstStyle/>
          <a:p>
            <a:fld id="{D0EFC427-3BAD-E042-9265-747CF4FC74F9}" type="slidenum">
              <a:rPr lang="en-US" smtClean="0"/>
              <a:t>‹#›</a:t>
            </a:fld>
            <a:endParaRPr lang="en-US"/>
          </a:p>
        </p:txBody>
      </p:sp>
    </p:spTree>
    <p:extLst>
      <p:ext uri="{BB962C8B-B14F-4D97-AF65-F5344CB8AC3E}">
        <p14:creationId xmlns:p14="http://schemas.microsoft.com/office/powerpoint/2010/main" val="367672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59896A-76A3-C749-B21B-8D10436DED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5D3621-BD5F-6D40-A6EC-279ABC1DB0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99DE9C-C005-F145-BB1B-F40B5AD9E60B}"/>
              </a:ext>
            </a:extLst>
          </p:cNvPr>
          <p:cNvSpPr>
            <a:spLocks noGrp="1"/>
          </p:cNvSpPr>
          <p:nvPr>
            <p:ph type="dt" sz="half" idx="10"/>
          </p:nvPr>
        </p:nvSpPr>
        <p:spPr/>
        <p:txBody>
          <a:bodyPr/>
          <a:lstStyle/>
          <a:p>
            <a:fld id="{E2329006-09FD-4540-BD7E-CF02EC1D113F}" type="datetimeFigureOut">
              <a:rPr lang="en-US" smtClean="0"/>
              <a:t>7/16/19</a:t>
            </a:fld>
            <a:endParaRPr lang="en-US"/>
          </a:p>
        </p:txBody>
      </p:sp>
      <p:sp>
        <p:nvSpPr>
          <p:cNvPr id="5" name="Footer Placeholder 4">
            <a:extLst>
              <a:ext uri="{FF2B5EF4-FFF2-40B4-BE49-F238E27FC236}">
                <a16:creationId xmlns:a16="http://schemas.microsoft.com/office/drawing/2014/main" id="{3E3FAEC8-2338-EE43-BDE9-C8817B8B9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4A9B9-3498-DE49-A7AE-2336EBD286ED}"/>
              </a:ext>
            </a:extLst>
          </p:cNvPr>
          <p:cNvSpPr>
            <a:spLocks noGrp="1"/>
          </p:cNvSpPr>
          <p:nvPr>
            <p:ph type="sldNum" sz="quarter" idx="12"/>
          </p:nvPr>
        </p:nvSpPr>
        <p:spPr/>
        <p:txBody>
          <a:bodyPr/>
          <a:lstStyle/>
          <a:p>
            <a:fld id="{D0EFC427-3BAD-E042-9265-747CF4FC74F9}" type="slidenum">
              <a:rPr lang="en-US" smtClean="0"/>
              <a:t>‹#›</a:t>
            </a:fld>
            <a:endParaRPr lang="en-US"/>
          </a:p>
        </p:txBody>
      </p:sp>
    </p:spTree>
    <p:extLst>
      <p:ext uri="{BB962C8B-B14F-4D97-AF65-F5344CB8AC3E}">
        <p14:creationId xmlns:p14="http://schemas.microsoft.com/office/powerpoint/2010/main" val="3018426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207B7-D3C2-F745-9210-33F006CAE1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435321-8FDF-664B-85A3-E662EA5DAB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8400F-03DC-B64C-9393-E2EF21868512}"/>
              </a:ext>
            </a:extLst>
          </p:cNvPr>
          <p:cNvSpPr>
            <a:spLocks noGrp="1"/>
          </p:cNvSpPr>
          <p:nvPr>
            <p:ph type="dt" sz="half" idx="10"/>
          </p:nvPr>
        </p:nvSpPr>
        <p:spPr/>
        <p:txBody>
          <a:bodyPr/>
          <a:lstStyle/>
          <a:p>
            <a:fld id="{E2329006-09FD-4540-BD7E-CF02EC1D113F}" type="datetimeFigureOut">
              <a:rPr lang="en-US" smtClean="0"/>
              <a:t>7/16/19</a:t>
            </a:fld>
            <a:endParaRPr lang="en-US"/>
          </a:p>
        </p:txBody>
      </p:sp>
      <p:sp>
        <p:nvSpPr>
          <p:cNvPr id="5" name="Footer Placeholder 4">
            <a:extLst>
              <a:ext uri="{FF2B5EF4-FFF2-40B4-BE49-F238E27FC236}">
                <a16:creationId xmlns:a16="http://schemas.microsoft.com/office/drawing/2014/main" id="{7E93BA42-1F02-FC48-8D2B-7DA6F63E4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F5715-5E17-3545-A93E-81FB278523DC}"/>
              </a:ext>
            </a:extLst>
          </p:cNvPr>
          <p:cNvSpPr>
            <a:spLocks noGrp="1"/>
          </p:cNvSpPr>
          <p:nvPr>
            <p:ph type="sldNum" sz="quarter" idx="12"/>
          </p:nvPr>
        </p:nvSpPr>
        <p:spPr/>
        <p:txBody>
          <a:bodyPr/>
          <a:lstStyle/>
          <a:p>
            <a:fld id="{D0EFC427-3BAD-E042-9265-747CF4FC74F9}" type="slidenum">
              <a:rPr lang="en-US" smtClean="0"/>
              <a:t>‹#›</a:t>
            </a:fld>
            <a:endParaRPr lang="en-US"/>
          </a:p>
        </p:txBody>
      </p:sp>
    </p:spTree>
    <p:extLst>
      <p:ext uri="{BB962C8B-B14F-4D97-AF65-F5344CB8AC3E}">
        <p14:creationId xmlns:p14="http://schemas.microsoft.com/office/powerpoint/2010/main" val="81079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93A3-DB2B-204E-958B-B336768DCC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9F7CB1-DA0C-8344-8475-0A0D976CD8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AF1C23-438E-C943-AF62-9472C27A9645}"/>
              </a:ext>
            </a:extLst>
          </p:cNvPr>
          <p:cNvSpPr>
            <a:spLocks noGrp="1"/>
          </p:cNvSpPr>
          <p:nvPr>
            <p:ph type="dt" sz="half" idx="10"/>
          </p:nvPr>
        </p:nvSpPr>
        <p:spPr/>
        <p:txBody>
          <a:bodyPr/>
          <a:lstStyle/>
          <a:p>
            <a:fld id="{E2329006-09FD-4540-BD7E-CF02EC1D113F}" type="datetimeFigureOut">
              <a:rPr lang="en-US" smtClean="0"/>
              <a:t>7/16/19</a:t>
            </a:fld>
            <a:endParaRPr lang="en-US"/>
          </a:p>
        </p:txBody>
      </p:sp>
      <p:sp>
        <p:nvSpPr>
          <p:cNvPr id="5" name="Footer Placeholder 4">
            <a:extLst>
              <a:ext uri="{FF2B5EF4-FFF2-40B4-BE49-F238E27FC236}">
                <a16:creationId xmlns:a16="http://schemas.microsoft.com/office/drawing/2014/main" id="{B01473F0-6407-CC4D-A758-14BCFA62B6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82B26-6841-1B44-AFAA-8E1D322F7CB3}"/>
              </a:ext>
            </a:extLst>
          </p:cNvPr>
          <p:cNvSpPr>
            <a:spLocks noGrp="1"/>
          </p:cNvSpPr>
          <p:nvPr>
            <p:ph type="sldNum" sz="quarter" idx="12"/>
          </p:nvPr>
        </p:nvSpPr>
        <p:spPr/>
        <p:txBody>
          <a:bodyPr/>
          <a:lstStyle/>
          <a:p>
            <a:fld id="{D0EFC427-3BAD-E042-9265-747CF4FC74F9}" type="slidenum">
              <a:rPr lang="en-US" smtClean="0"/>
              <a:t>‹#›</a:t>
            </a:fld>
            <a:endParaRPr lang="en-US"/>
          </a:p>
        </p:txBody>
      </p:sp>
    </p:spTree>
    <p:extLst>
      <p:ext uri="{BB962C8B-B14F-4D97-AF65-F5344CB8AC3E}">
        <p14:creationId xmlns:p14="http://schemas.microsoft.com/office/powerpoint/2010/main" val="2933362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4895-6640-D347-B5D1-5C3A615E4A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A84AAB-7AC5-B24E-BCE4-599511175C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0FAFAE-BF5A-DF49-BA4E-E73CE2D2B3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AD1D10-8D5A-7542-B590-731FFBF7C4D0}"/>
              </a:ext>
            </a:extLst>
          </p:cNvPr>
          <p:cNvSpPr>
            <a:spLocks noGrp="1"/>
          </p:cNvSpPr>
          <p:nvPr>
            <p:ph type="dt" sz="half" idx="10"/>
          </p:nvPr>
        </p:nvSpPr>
        <p:spPr/>
        <p:txBody>
          <a:bodyPr/>
          <a:lstStyle/>
          <a:p>
            <a:fld id="{E2329006-09FD-4540-BD7E-CF02EC1D113F}" type="datetimeFigureOut">
              <a:rPr lang="en-US" smtClean="0"/>
              <a:t>7/16/19</a:t>
            </a:fld>
            <a:endParaRPr lang="en-US"/>
          </a:p>
        </p:txBody>
      </p:sp>
      <p:sp>
        <p:nvSpPr>
          <p:cNvPr id="6" name="Footer Placeholder 5">
            <a:extLst>
              <a:ext uri="{FF2B5EF4-FFF2-40B4-BE49-F238E27FC236}">
                <a16:creationId xmlns:a16="http://schemas.microsoft.com/office/drawing/2014/main" id="{01E2FF83-FA50-2243-BBFE-FE9E685DE5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881543-9723-1548-B539-6274127AC191}"/>
              </a:ext>
            </a:extLst>
          </p:cNvPr>
          <p:cNvSpPr>
            <a:spLocks noGrp="1"/>
          </p:cNvSpPr>
          <p:nvPr>
            <p:ph type="sldNum" sz="quarter" idx="12"/>
          </p:nvPr>
        </p:nvSpPr>
        <p:spPr/>
        <p:txBody>
          <a:bodyPr/>
          <a:lstStyle/>
          <a:p>
            <a:fld id="{D0EFC427-3BAD-E042-9265-747CF4FC74F9}" type="slidenum">
              <a:rPr lang="en-US" smtClean="0"/>
              <a:t>‹#›</a:t>
            </a:fld>
            <a:endParaRPr lang="en-US"/>
          </a:p>
        </p:txBody>
      </p:sp>
    </p:spTree>
    <p:extLst>
      <p:ext uri="{BB962C8B-B14F-4D97-AF65-F5344CB8AC3E}">
        <p14:creationId xmlns:p14="http://schemas.microsoft.com/office/powerpoint/2010/main" val="4047208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DA74-AB3F-B447-A70B-109DE7B968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0DF564-E5F2-3149-9E70-F136ECE3C6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478198-7D06-DC40-92F1-C8A1FB0C5E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3A595F-269F-7D44-814F-336CD31BEF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A56493-93E9-DC4A-9180-CC4F9EA629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B02F3-81B9-9148-9932-62F4BCEA4386}"/>
              </a:ext>
            </a:extLst>
          </p:cNvPr>
          <p:cNvSpPr>
            <a:spLocks noGrp="1"/>
          </p:cNvSpPr>
          <p:nvPr>
            <p:ph type="dt" sz="half" idx="10"/>
          </p:nvPr>
        </p:nvSpPr>
        <p:spPr/>
        <p:txBody>
          <a:bodyPr/>
          <a:lstStyle/>
          <a:p>
            <a:fld id="{E2329006-09FD-4540-BD7E-CF02EC1D113F}" type="datetimeFigureOut">
              <a:rPr lang="en-US" smtClean="0"/>
              <a:t>7/16/19</a:t>
            </a:fld>
            <a:endParaRPr lang="en-US"/>
          </a:p>
        </p:txBody>
      </p:sp>
      <p:sp>
        <p:nvSpPr>
          <p:cNvPr id="8" name="Footer Placeholder 7">
            <a:extLst>
              <a:ext uri="{FF2B5EF4-FFF2-40B4-BE49-F238E27FC236}">
                <a16:creationId xmlns:a16="http://schemas.microsoft.com/office/drawing/2014/main" id="{CB28082B-AC96-AB41-A2C8-49CB2FB8DC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D9921C-8AE9-CB4A-B7E7-0FEC755E4045}"/>
              </a:ext>
            </a:extLst>
          </p:cNvPr>
          <p:cNvSpPr>
            <a:spLocks noGrp="1"/>
          </p:cNvSpPr>
          <p:nvPr>
            <p:ph type="sldNum" sz="quarter" idx="12"/>
          </p:nvPr>
        </p:nvSpPr>
        <p:spPr/>
        <p:txBody>
          <a:bodyPr/>
          <a:lstStyle/>
          <a:p>
            <a:fld id="{D0EFC427-3BAD-E042-9265-747CF4FC74F9}" type="slidenum">
              <a:rPr lang="en-US" smtClean="0"/>
              <a:t>‹#›</a:t>
            </a:fld>
            <a:endParaRPr lang="en-US"/>
          </a:p>
        </p:txBody>
      </p:sp>
    </p:spTree>
    <p:extLst>
      <p:ext uri="{BB962C8B-B14F-4D97-AF65-F5344CB8AC3E}">
        <p14:creationId xmlns:p14="http://schemas.microsoft.com/office/powerpoint/2010/main" val="271064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824B-784F-5447-91DE-E0514D4B19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8D5ABB-FF0F-ED4A-8C6D-A04357CAFD1B}"/>
              </a:ext>
            </a:extLst>
          </p:cNvPr>
          <p:cNvSpPr>
            <a:spLocks noGrp="1"/>
          </p:cNvSpPr>
          <p:nvPr>
            <p:ph type="dt" sz="half" idx="10"/>
          </p:nvPr>
        </p:nvSpPr>
        <p:spPr/>
        <p:txBody>
          <a:bodyPr/>
          <a:lstStyle/>
          <a:p>
            <a:fld id="{E2329006-09FD-4540-BD7E-CF02EC1D113F}" type="datetimeFigureOut">
              <a:rPr lang="en-US" smtClean="0"/>
              <a:t>7/16/19</a:t>
            </a:fld>
            <a:endParaRPr lang="en-US"/>
          </a:p>
        </p:txBody>
      </p:sp>
      <p:sp>
        <p:nvSpPr>
          <p:cNvPr id="4" name="Footer Placeholder 3">
            <a:extLst>
              <a:ext uri="{FF2B5EF4-FFF2-40B4-BE49-F238E27FC236}">
                <a16:creationId xmlns:a16="http://schemas.microsoft.com/office/drawing/2014/main" id="{3293788E-A3C8-2348-A987-0DBBF332EB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BBF823-FF4F-DE4E-8C9C-8F8D32D06D4B}"/>
              </a:ext>
            </a:extLst>
          </p:cNvPr>
          <p:cNvSpPr>
            <a:spLocks noGrp="1"/>
          </p:cNvSpPr>
          <p:nvPr>
            <p:ph type="sldNum" sz="quarter" idx="12"/>
          </p:nvPr>
        </p:nvSpPr>
        <p:spPr/>
        <p:txBody>
          <a:bodyPr/>
          <a:lstStyle/>
          <a:p>
            <a:fld id="{D0EFC427-3BAD-E042-9265-747CF4FC74F9}" type="slidenum">
              <a:rPr lang="en-US" smtClean="0"/>
              <a:t>‹#›</a:t>
            </a:fld>
            <a:endParaRPr lang="en-US"/>
          </a:p>
        </p:txBody>
      </p:sp>
    </p:spTree>
    <p:extLst>
      <p:ext uri="{BB962C8B-B14F-4D97-AF65-F5344CB8AC3E}">
        <p14:creationId xmlns:p14="http://schemas.microsoft.com/office/powerpoint/2010/main" val="537799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84E7B6-7B29-F947-B3D5-84133C97CD3D}"/>
              </a:ext>
            </a:extLst>
          </p:cNvPr>
          <p:cNvSpPr>
            <a:spLocks noGrp="1"/>
          </p:cNvSpPr>
          <p:nvPr>
            <p:ph type="dt" sz="half" idx="10"/>
          </p:nvPr>
        </p:nvSpPr>
        <p:spPr/>
        <p:txBody>
          <a:bodyPr/>
          <a:lstStyle/>
          <a:p>
            <a:fld id="{E2329006-09FD-4540-BD7E-CF02EC1D113F}" type="datetimeFigureOut">
              <a:rPr lang="en-US" smtClean="0"/>
              <a:t>7/16/19</a:t>
            </a:fld>
            <a:endParaRPr lang="en-US"/>
          </a:p>
        </p:txBody>
      </p:sp>
      <p:sp>
        <p:nvSpPr>
          <p:cNvPr id="3" name="Footer Placeholder 2">
            <a:extLst>
              <a:ext uri="{FF2B5EF4-FFF2-40B4-BE49-F238E27FC236}">
                <a16:creationId xmlns:a16="http://schemas.microsoft.com/office/drawing/2014/main" id="{0E02506A-0E75-4147-AD9D-69090BE1A3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1FCFA1-42A7-2847-9504-E800A889187B}"/>
              </a:ext>
            </a:extLst>
          </p:cNvPr>
          <p:cNvSpPr>
            <a:spLocks noGrp="1"/>
          </p:cNvSpPr>
          <p:nvPr>
            <p:ph type="sldNum" sz="quarter" idx="12"/>
          </p:nvPr>
        </p:nvSpPr>
        <p:spPr/>
        <p:txBody>
          <a:bodyPr/>
          <a:lstStyle/>
          <a:p>
            <a:fld id="{D0EFC427-3BAD-E042-9265-747CF4FC74F9}" type="slidenum">
              <a:rPr lang="en-US" smtClean="0"/>
              <a:t>‹#›</a:t>
            </a:fld>
            <a:endParaRPr lang="en-US"/>
          </a:p>
        </p:txBody>
      </p:sp>
    </p:spTree>
    <p:extLst>
      <p:ext uri="{BB962C8B-B14F-4D97-AF65-F5344CB8AC3E}">
        <p14:creationId xmlns:p14="http://schemas.microsoft.com/office/powerpoint/2010/main" val="3301212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26F9-B0FB-174E-9ED8-AD4637F23D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5E0386-D940-CC4B-940C-61AAD1AFA9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E4CBBB-ACD4-5241-9B1E-639D076DDB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D583E6-D58C-784D-BCDA-87EDA215E893}"/>
              </a:ext>
            </a:extLst>
          </p:cNvPr>
          <p:cNvSpPr>
            <a:spLocks noGrp="1"/>
          </p:cNvSpPr>
          <p:nvPr>
            <p:ph type="dt" sz="half" idx="10"/>
          </p:nvPr>
        </p:nvSpPr>
        <p:spPr/>
        <p:txBody>
          <a:bodyPr/>
          <a:lstStyle/>
          <a:p>
            <a:fld id="{E2329006-09FD-4540-BD7E-CF02EC1D113F}" type="datetimeFigureOut">
              <a:rPr lang="en-US" smtClean="0"/>
              <a:t>7/16/19</a:t>
            </a:fld>
            <a:endParaRPr lang="en-US"/>
          </a:p>
        </p:txBody>
      </p:sp>
      <p:sp>
        <p:nvSpPr>
          <p:cNvPr id="6" name="Footer Placeholder 5">
            <a:extLst>
              <a:ext uri="{FF2B5EF4-FFF2-40B4-BE49-F238E27FC236}">
                <a16:creationId xmlns:a16="http://schemas.microsoft.com/office/drawing/2014/main" id="{3D2103AE-4EA2-9F40-8781-DD0FBEB699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EE6CCA-3185-DB40-8F5D-0683A9D356CF}"/>
              </a:ext>
            </a:extLst>
          </p:cNvPr>
          <p:cNvSpPr>
            <a:spLocks noGrp="1"/>
          </p:cNvSpPr>
          <p:nvPr>
            <p:ph type="sldNum" sz="quarter" idx="12"/>
          </p:nvPr>
        </p:nvSpPr>
        <p:spPr/>
        <p:txBody>
          <a:bodyPr/>
          <a:lstStyle/>
          <a:p>
            <a:fld id="{D0EFC427-3BAD-E042-9265-747CF4FC74F9}" type="slidenum">
              <a:rPr lang="en-US" smtClean="0"/>
              <a:t>‹#›</a:t>
            </a:fld>
            <a:endParaRPr lang="en-US"/>
          </a:p>
        </p:txBody>
      </p:sp>
    </p:spTree>
    <p:extLst>
      <p:ext uri="{BB962C8B-B14F-4D97-AF65-F5344CB8AC3E}">
        <p14:creationId xmlns:p14="http://schemas.microsoft.com/office/powerpoint/2010/main" val="176036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AFFFC-191A-594A-9992-795A888971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428B7A-2205-0241-BB55-FF19CB9BC4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7DB4B-BEA8-C746-BD7E-038C97EB49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8521A-C920-AB4C-B452-CA69AA824D38}"/>
              </a:ext>
            </a:extLst>
          </p:cNvPr>
          <p:cNvSpPr>
            <a:spLocks noGrp="1"/>
          </p:cNvSpPr>
          <p:nvPr>
            <p:ph type="dt" sz="half" idx="10"/>
          </p:nvPr>
        </p:nvSpPr>
        <p:spPr/>
        <p:txBody>
          <a:bodyPr/>
          <a:lstStyle/>
          <a:p>
            <a:fld id="{E2329006-09FD-4540-BD7E-CF02EC1D113F}" type="datetimeFigureOut">
              <a:rPr lang="en-US" smtClean="0"/>
              <a:t>7/16/19</a:t>
            </a:fld>
            <a:endParaRPr lang="en-US"/>
          </a:p>
        </p:txBody>
      </p:sp>
      <p:sp>
        <p:nvSpPr>
          <p:cNvPr id="6" name="Footer Placeholder 5">
            <a:extLst>
              <a:ext uri="{FF2B5EF4-FFF2-40B4-BE49-F238E27FC236}">
                <a16:creationId xmlns:a16="http://schemas.microsoft.com/office/drawing/2014/main" id="{7C5AF82B-56B7-C64B-B125-E3E915391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E8752-1C36-A249-B4E0-8B6B344652F3}"/>
              </a:ext>
            </a:extLst>
          </p:cNvPr>
          <p:cNvSpPr>
            <a:spLocks noGrp="1"/>
          </p:cNvSpPr>
          <p:nvPr>
            <p:ph type="sldNum" sz="quarter" idx="12"/>
          </p:nvPr>
        </p:nvSpPr>
        <p:spPr/>
        <p:txBody>
          <a:bodyPr/>
          <a:lstStyle/>
          <a:p>
            <a:fld id="{D0EFC427-3BAD-E042-9265-747CF4FC74F9}" type="slidenum">
              <a:rPr lang="en-US" smtClean="0"/>
              <a:t>‹#›</a:t>
            </a:fld>
            <a:endParaRPr lang="en-US"/>
          </a:p>
        </p:txBody>
      </p:sp>
    </p:spTree>
    <p:extLst>
      <p:ext uri="{BB962C8B-B14F-4D97-AF65-F5344CB8AC3E}">
        <p14:creationId xmlns:p14="http://schemas.microsoft.com/office/powerpoint/2010/main" val="809498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CC34A-A5C4-8A41-A404-2DC5FA140E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AC2AFC-56E6-3449-85DF-DBEEF2630C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4452A-5706-464D-B109-253E7162A5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29006-09FD-4540-BD7E-CF02EC1D113F}" type="datetimeFigureOut">
              <a:rPr lang="en-US" smtClean="0"/>
              <a:t>7/16/19</a:t>
            </a:fld>
            <a:endParaRPr lang="en-US"/>
          </a:p>
        </p:txBody>
      </p:sp>
      <p:sp>
        <p:nvSpPr>
          <p:cNvPr id="5" name="Footer Placeholder 4">
            <a:extLst>
              <a:ext uri="{FF2B5EF4-FFF2-40B4-BE49-F238E27FC236}">
                <a16:creationId xmlns:a16="http://schemas.microsoft.com/office/drawing/2014/main" id="{DACECE7E-4B9C-1F48-9F73-A90747F34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E08653-29B6-914A-A089-4A131A2DD1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FC427-3BAD-E042-9265-747CF4FC74F9}" type="slidenum">
              <a:rPr lang="en-US" smtClean="0"/>
              <a:t>‹#›</a:t>
            </a:fld>
            <a:endParaRPr lang="en-US"/>
          </a:p>
        </p:txBody>
      </p:sp>
    </p:spTree>
    <p:extLst>
      <p:ext uri="{BB962C8B-B14F-4D97-AF65-F5344CB8AC3E}">
        <p14:creationId xmlns:p14="http://schemas.microsoft.com/office/powerpoint/2010/main" val="2271885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B029B-412C-704E-878C-DD5CF4C25100}"/>
              </a:ext>
            </a:extLst>
          </p:cNvPr>
          <p:cNvSpPr>
            <a:spLocks noGrp="1"/>
          </p:cNvSpPr>
          <p:nvPr>
            <p:ph type="title"/>
          </p:nvPr>
        </p:nvSpPr>
        <p:spPr>
          <a:xfrm>
            <a:off x="838200" y="396121"/>
            <a:ext cx="10515600" cy="1758143"/>
          </a:xfrm>
        </p:spPr>
        <p:txBody>
          <a:bodyPr>
            <a:normAutofit/>
          </a:bodyPr>
          <a:lstStyle/>
          <a:p>
            <a:pPr algn="ctr"/>
            <a:r>
              <a:rPr lang="en-US" sz="3000" b="1" dirty="0">
                <a:latin typeface="+mn-lt"/>
              </a:rPr>
              <a:t>UC Berkeley Extension Data Analytics Program</a:t>
            </a:r>
            <a:br>
              <a:rPr lang="en-US" sz="3000" b="1" dirty="0">
                <a:latin typeface="+mn-lt"/>
              </a:rPr>
            </a:br>
            <a:br>
              <a:rPr lang="en-US" sz="1600" b="1" dirty="0">
                <a:latin typeface="+mn-lt"/>
              </a:rPr>
            </a:br>
            <a:r>
              <a:rPr lang="en-US" sz="3000" b="1" dirty="0">
                <a:latin typeface="+mn-lt"/>
              </a:rPr>
              <a:t>Tableau Homework</a:t>
            </a:r>
            <a:endParaRPr lang="en-US" sz="3000" dirty="0">
              <a:latin typeface="+mn-lt"/>
            </a:endParaRPr>
          </a:p>
        </p:txBody>
      </p:sp>
      <p:sp>
        <p:nvSpPr>
          <p:cNvPr id="6" name="Title 4">
            <a:extLst>
              <a:ext uri="{FF2B5EF4-FFF2-40B4-BE49-F238E27FC236}">
                <a16:creationId xmlns:a16="http://schemas.microsoft.com/office/drawing/2014/main" id="{FA3EAD22-7371-924F-9038-36B29BC4CEB1}"/>
              </a:ext>
            </a:extLst>
          </p:cNvPr>
          <p:cNvSpPr txBox="1">
            <a:spLocks/>
          </p:cNvSpPr>
          <p:nvPr/>
        </p:nvSpPr>
        <p:spPr>
          <a:xfrm>
            <a:off x="1796511" y="2212844"/>
            <a:ext cx="8618345" cy="2312660"/>
          </a:xfrm>
          <a:prstGeom prst="rect">
            <a:avLst/>
          </a:prstGeom>
          <a:solidFill>
            <a:schemeClr val="accent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err="1">
                <a:solidFill>
                  <a:schemeClr val="bg1"/>
                </a:solidFill>
                <a:latin typeface="+mn-lt"/>
              </a:rPr>
              <a:t>CitiBike</a:t>
            </a:r>
            <a:endParaRPr lang="en-US" sz="4000" b="1" dirty="0">
              <a:solidFill>
                <a:schemeClr val="bg1"/>
              </a:solidFill>
              <a:latin typeface="+mn-lt"/>
            </a:endParaRPr>
          </a:p>
          <a:p>
            <a:pPr algn="ctr"/>
            <a:endParaRPr lang="en-US" sz="2000" b="1" dirty="0">
              <a:solidFill>
                <a:schemeClr val="bg1"/>
              </a:solidFill>
              <a:latin typeface="+mn-lt"/>
            </a:endParaRPr>
          </a:p>
          <a:p>
            <a:pPr algn="ctr"/>
            <a:r>
              <a:rPr lang="en-US" sz="4000" b="1" dirty="0">
                <a:solidFill>
                  <a:schemeClr val="bg1"/>
                </a:solidFill>
                <a:latin typeface="+mn-lt"/>
              </a:rPr>
              <a:t>Summary of Results</a:t>
            </a:r>
            <a:endParaRPr lang="en-US" sz="4000" dirty="0">
              <a:solidFill>
                <a:schemeClr val="bg1"/>
              </a:solidFill>
              <a:latin typeface="+mn-lt"/>
            </a:endParaRPr>
          </a:p>
        </p:txBody>
      </p:sp>
      <p:sp>
        <p:nvSpPr>
          <p:cNvPr id="9" name="Title 4">
            <a:extLst>
              <a:ext uri="{FF2B5EF4-FFF2-40B4-BE49-F238E27FC236}">
                <a16:creationId xmlns:a16="http://schemas.microsoft.com/office/drawing/2014/main" id="{054BE789-B0C3-3D46-83C0-76188D90FD87}"/>
              </a:ext>
            </a:extLst>
          </p:cNvPr>
          <p:cNvSpPr txBox="1">
            <a:spLocks/>
          </p:cNvSpPr>
          <p:nvPr/>
        </p:nvSpPr>
        <p:spPr>
          <a:xfrm>
            <a:off x="851118" y="4941344"/>
            <a:ext cx="10515600" cy="142584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latin typeface="+mn-lt"/>
              </a:rPr>
              <a:t>By:</a:t>
            </a:r>
            <a:br>
              <a:rPr lang="en-US" sz="3000" b="1" dirty="0">
                <a:latin typeface="+mn-lt"/>
              </a:rPr>
            </a:br>
            <a:r>
              <a:rPr lang="en-US" sz="3000" b="1" dirty="0">
                <a:latin typeface="+mn-lt"/>
              </a:rPr>
              <a:t>Alejandro Montesinos</a:t>
            </a:r>
          </a:p>
          <a:p>
            <a:pPr algn="ctr"/>
            <a:endParaRPr lang="en-US" sz="3000" b="1" dirty="0">
              <a:latin typeface="+mn-lt"/>
            </a:endParaRPr>
          </a:p>
          <a:p>
            <a:pPr algn="ctr"/>
            <a:r>
              <a:rPr lang="en-US" sz="3000" b="1" dirty="0">
                <a:latin typeface="+mn-lt"/>
              </a:rPr>
              <a:t>July 11</a:t>
            </a:r>
            <a:r>
              <a:rPr lang="en-US" sz="3000" b="1" baseline="30000" dirty="0">
                <a:latin typeface="+mn-lt"/>
              </a:rPr>
              <a:t>th</a:t>
            </a:r>
            <a:r>
              <a:rPr lang="en-US" sz="3000" b="1" dirty="0">
                <a:latin typeface="+mn-lt"/>
              </a:rPr>
              <a:t>, 2019</a:t>
            </a:r>
            <a:endParaRPr lang="en-US" sz="3000" dirty="0">
              <a:latin typeface="+mn-lt"/>
            </a:endParaRPr>
          </a:p>
        </p:txBody>
      </p:sp>
    </p:spTree>
    <p:extLst>
      <p:ext uri="{BB962C8B-B14F-4D97-AF65-F5344CB8AC3E}">
        <p14:creationId xmlns:p14="http://schemas.microsoft.com/office/powerpoint/2010/main" val="2911579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﻿Male vs Female Distance</a:t>
            </a:r>
          </a:p>
        </p:txBody>
      </p:sp>
      <p:sp>
        <p:nvSpPr>
          <p:cNvPr id="3" name="Content Placeholder 2">
            <a:extLst>
              <a:ext uri="{FF2B5EF4-FFF2-40B4-BE49-F238E27FC236}">
                <a16:creationId xmlns:a16="http://schemas.microsoft.com/office/drawing/2014/main" id="{3164B8B8-9EDE-314F-B95B-96797EA893A8}"/>
              </a:ext>
            </a:extLst>
          </p:cNvPr>
          <p:cNvSpPr>
            <a:spLocks noGrp="1"/>
          </p:cNvSpPr>
          <p:nvPr>
            <p:ph sz="half" idx="1"/>
          </p:nvPr>
        </p:nvSpPr>
        <p:spPr>
          <a:xfrm>
            <a:off x="838199" y="1363852"/>
            <a:ext cx="5531604" cy="5036941"/>
          </a:xfrm>
        </p:spPr>
        <p:txBody>
          <a:bodyPr/>
          <a:lstStyle/>
          <a:p>
            <a:r>
              <a:rPr lang="en-US" dirty="0"/>
              <a:t>This bar graph show the average trip duration broken down by gender</a:t>
            </a:r>
          </a:p>
          <a:p>
            <a:endParaRPr lang="en-US" dirty="0"/>
          </a:p>
          <a:p>
            <a:r>
              <a:rPr lang="en-US" dirty="0"/>
              <a:t>Women record slightly higher trip durations compared to men</a:t>
            </a:r>
          </a:p>
          <a:p>
            <a:endParaRPr lang="en-US" dirty="0"/>
          </a:p>
          <a:p>
            <a:r>
              <a:rPr lang="en-US" dirty="0"/>
              <a:t>Women trips are 982 seconds on average while men’s are 807 seconds </a:t>
            </a:r>
          </a:p>
        </p:txBody>
      </p:sp>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415C0662-D7D2-D544-BA91-B42ACCCA2A19}"/>
              </a:ext>
            </a:extLst>
          </p:cNvPr>
          <p:cNvPicPr>
            <a:picLocks noGrp="1" noChangeAspect="1"/>
          </p:cNvPicPr>
          <p:nvPr>
            <p:ph sz="half" idx="2"/>
          </p:nvPr>
        </p:nvPicPr>
        <p:blipFill>
          <a:blip r:embed="rId2"/>
          <a:stretch>
            <a:fillRect/>
          </a:stretch>
        </p:blipFill>
        <p:spPr>
          <a:xfrm>
            <a:off x="6509288" y="1363852"/>
            <a:ext cx="4844512" cy="5036938"/>
          </a:xfrm>
          <a:prstGeom prst="rect">
            <a:avLst/>
          </a:prstGeom>
        </p:spPr>
      </p:pic>
    </p:spTree>
    <p:extLst>
      <p:ext uri="{BB962C8B-B14F-4D97-AF65-F5344CB8AC3E}">
        <p14:creationId xmlns:p14="http://schemas.microsoft.com/office/powerpoint/2010/main" val="3369867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﻿Bike utilization</a:t>
            </a:r>
          </a:p>
        </p:txBody>
      </p:sp>
      <p:sp>
        <p:nvSpPr>
          <p:cNvPr id="3" name="Content Placeholder 2">
            <a:extLst>
              <a:ext uri="{FF2B5EF4-FFF2-40B4-BE49-F238E27FC236}">
                <a16:creationId xmlns:a16="http://schemas.microsoft.com/office/drawing/2014/main" id="{3164B8B8-9EDE-314F-B95B-96797EA893A8}"/>
              </a:ext>
            </a:extLst>
          </p:cNvPr>
          <p:cNvSpPr>
            <a:spLocks noGrp="1"/>
          </p:cNvSpPr>
          <p:nvPr>
            <p:ph sz="half" idx="1"/>
          </p:nvPr>
        </p:nvSpPr>
        <p:spPr>
          <a:xfrm>
            <a:off x="838199" y="4617562"/>
            <a:ext cx="10515598" cy="2077705"/>
          </a:xfrm>
        </p:spPr>
        <p:txBody>
          <a:bodyPr>
            <a:normAutofit/>
          </a:bodyPr>
          <a:lstStyle/>
          <a:p>
            <a:r>
              <a:rPr lang="en-US" sz="2400" dirty="0"/>
              <a:t>This graph show average trip duration by </a:t>
            </a:r>
            <a:r>
              <a:rPr lang="en-US" sz="2400" dirty="0" err="1"/>
              <a:t>BikeID</a:t>
            </a:r>
            <a:endParaRPr lang="en-US" sz="2400" dirty="0"/>
          </a:p>
          <a:p>
            <a:r>
              <a:rPr lang="en-US" sz="2400" dirty="0"/>
              <a:t>The </a:t>
            </a:r>
            <a:r>
              <a:rPr lang="en-US" sz="2400" dirty="0" err="1"/>
              <a:t>BikeID’s</a:t>
            </a:r>
            <a:r>
              <a:rPr lang="en-US" sz="2400" dirty="0"/>
              <a:t> with the highest trip duration record between 400k and 500k seconds</a:t>
            </a:r>
          </a:p>
          <a:p>
            <a:r>
              <a:rPr lang="en-US" sz="2400" dirty="0"/>
              <a:t>For example, </a:t>
            </a:r>
            <a:r>
              <a:rPr lang="en-US" sz="2400" dirty="0" err="1"/>
              <a:t>BikeID</a:t>
            </a:r>
            <a:r>
              <a:rPr lang="en-US" sz="2400" dirty="0"/>
              <a:t> 14538 accumulated 398,549 seconds of use during the month of March 2016 </a:t>
            </a:r>
          </a:p>
        </p:txBody>
      </p:sp>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A204CFDF-A282-9942-9852-417AA00ED56B}"/>
              </a:ext>
            </a:extLst>
          </p:cNvPr>
          <p:cNvPicPr>
            <a:picLocks noGrp="1" noChangeAspect="1"/>
          </p:cNvPicPr>
          <p:nvPr>
            <p:ph sz="half" idx="2"/>
          </p:nvPr>
        </p:nvPicPr>
        <p:blipFill>
          <a:blip r:embed="rId2"/>
          <a:stretch>
            <a:fillRect/>
          </a:stretch>
        </p:blipFill>
        <p:spPr>
          <a:xfrm>
            <a:off x="838198" y="1231657"/>
            <a:ext cx="10515599" cy="3285626"/>
          </a:xfrm>
          <a:prstGeom prst="rect">
            <a:avLst/>
          </a:prstGeom>
        </p:spPr>
      </p:pic>
    </p:spTree>
    <p:extLst>
      <p:ext uri="{BB962C8B-B14F-4D97-AF65-F5344CB8AC3E}">
        <p14:creationId xmlns:p14="http://schemas.microsoft.com/office/powerpoint/2010/main" val="1313937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﻿Bike Utilization</a:t>
            </a:r>
          </a:p>
        </p:txBody>
      </p:sp>
      <p:sp>
        <p:nvSpPr>
          <p:cNvPr id="3" name="Content Placeholder 2">
            <a:extLst>
              <a:ext uri="{FF2B5EF4-FFF2-40B4-BE49-F238E27FC236}">
                <a16:creationId xmlns:a16="http://schemas.microsoft.com/office/drawing/2014/main" id="{3164B8B8-9EDE-314F-B95B-96797EA893A8}"/>
              </a:ext>
            </a:extLst>
          </p:cNvPr>
          <p:cNvSpPr>
            <a:spLocks noGrp="1"/>
          </p:cNvSpPr>
          <p:nvPr>
            <p:ph sz="half" idx="1"/>
          </p:nvPr>
        </p:nvSpPr>
        <p:spPr>
          <a:xfrm>
            <a:off x="838199" y="4472638"/>
            <a:ext cx="10515598" cy="2066730"/>
          </a:xfrm>
        </p:spPr>
        <p:txBody>
          <a:bodyPr>
            <a:normAutofit/>
          </a:bodyPr>
          <a:lstStyle/>
          <a:p>
            <a:r>
              <a:rPr lang="en-US" sz="2400" dirty="0"/>
              <a:t>Finally, this graph shows the number of records by </a:t>
            </a:r>
            <a:r>
              <a:rPr lang="en-US" sz="2400" dirty="0" err="1"/>
              <a:t>bikeID</a:t>
            </a:r>
            <a:endParaRPr lang="en-US" sz="2400" dirty="0"/>
          </a:p>
          <a:p>
            <a:r>
              <a:rPr lang="en-US" sz="2400" dirty="0"/>
              <a:t>The detail feature shows the trip duration in seconds in addition of the </a:t>
            </a:r>
            <a:r>
              <a:rPr lang="en-US" sz="2400" dirty="0" err="1"/>
              <a:t>BikeId</a:t>
            </a:r>
            <a:r>
              <a:rPr lang="en-US" sz="2400" dirty="0"/>
              <a:t> and number of records</a:t>
            </a:r>
          </a:p>
          <a:p>
            <a:r>
              <a:rPr lang="en-US" sz="2400" dirty="0"/>
              <a:t>The bikes with the most use where used in less than 200 trips during the month of March 2016</a:t>
            </a:r>
          </a:p>
        </p:txBody>
      </p:sp>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F6ADF1D0-46A1-6F48-BAFD-34835CAC84D2}"/>
              </a:ext>
            </a:extLst>
          </p:cNvPr>
          <p:cNvPicPr>
            <a:picLocks noGrp="1" noChangeAspect="1"/>
          </p:cNvPicPr>
          <p:nvPr>
            <p:ph sz="half" idx="2"/>
          </p:nvPr>
        </p:nvPicPr>
        <p:blipFill>
          <a:blip r:embed="rId2"/>
          <a:stretch>
            <a:fillRect/>
          </a:stretch>
        </p:blipFill>
        <p:spPr>
          <a:xfrm>
            <a:off x="838199" y="1249006"/>
            <a:ext cx="10515598" cy="3106003"/>
          </a:xfrm>
          <a:prstGeom prst="rect">
            <a:avLst/>
          </a:prstGeom>
        </p:spPr>
      </p:pic>
    </p:spTree>
    <p:extLst>
      <p:ext uri="{BB962C8B-B14F-4D97-AF65-F5344CB8AC3E}">
        <p14:creationId xmlns:p14="http://schemas.microsoft.com/office/powerpoint/2010/main" val="382600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Conclusions</a:t>
            </a:r>
          </a:p>
        </p:txBody>
      </p:sp>
      <p:sp>
        <p:nvSpPr>
          <p:cNvPr id="3" name="Content Placeholder 2">
            <a:extLst>
              <a:ext uri="{FF2B5EF4-FFF2-40B4-BE49-F238E27FC236}">
                <a16:creationId xmlns:a16="http://schemas.microsoft.com/office/drawing/2014/main" id="{3164B8B8-9EDE-314F-B95B-96797EA893A8}"/>
              </a:ext>
            </a:extLst>
          </p:cNvPr>
          <p:cNvSpPr>
            <a:spLocks noGrp="1"/>
          </p:cNvSpPr>
          <p:nvPr>
            <p:ph sz="half" idx="1"/>
          </p:nvPr>
        </p:nvSpPr>
        <p:spPr>
          <a:xfrm>
            <a:off x="838198" y="1363852"/>
            <a:ext cx="10515599" cy="5036941"/>
          </a:xfrm>
        </p:spPr>
        <p:txBody>
          <a:bodyPr>
            <a:normAutofit lnSpcReduction="10000"/>
          </a:bodyPr>
          <a:lstStyle/>
          <a:p>
            <a:r>
              <a:rPr lang="en-US" dirty="0"/>
              <a:t>While the number of trips by start stations seem to be scattered throughout NYC. The end stations with the most number of trip are concentrated in the Midtown area</a:t>
            </a:r>
          </a:p>
          <a:p>
            <a:endParaRPr lang="en-US" dirty="0"/>
          </a:p>
          <a:p>
            <a:r>
              <a:rPr lang="en-US" dirty="0"/>
              <a:t>Most </a:t>
            </a:r>
            <a:r>
              <a:rPr lang="en-US" dirty="0" err="1"/>
              <a:t>CitiBike</a:t>
            </a:r>
            <a:r>
              <a:rPr lang="en-US" dirty="0"/>
              <a:t> users are male (69%) than female (21%)</a:t>
            </a:r>
          </a:p>
          <a:p>
            <a:endParaRPr lang="en-US" dirty="0"/>
          </a:p>
          <a:p>
            <a:r>
              <a:rPr lang="en-US" dirty="0"/>
              <a:t>Peak hours occur during weekdays at 8AM and between 5 and 6PM. This pattern disappears on weekends where most activity is around 2PM on Saturdays and around 5PM on Sundays</a:t>
            </a:r>
          </a:p>
          <a:p>
            <a:endParaRPr lang="en-US" dirty="0"/>
          </a:p>
          <a:p>
            <a:r>
              <a:rPr lang="en-US" dirty="0"/>
              <a:t>Women record slightly higher travel time than men</a:t>
            </a:r>
          </a:p>
          <a:p>
            <a:endParaRPr lang="en-US" dirty="0"/>
          </a:p>
          <a:p>
            <a:endParaRPr lang="en-US" dirty="0"/>
          </a:p>
        </p:txBody>
      </p:sp>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644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Introduction</a:t>
            </a:r>
          </a:p>
        </p:txBody>
      </p:sp>
      <p:sp>
        <p:nvSpPr>
          <p:cNvPr id="3" name="Content Placeholder 2">
            <a:extLst>
              <a:ext uri="{FF2B5EF4-FFF2-40B4-BE49-F238E27FC236}">
                <a16:creationId xmlns:a16="http://schemas.microsoft.com/office/drawing/2014/main" id="{3164B8B8-9EDE-314F-B95B-96797EA893A8}"/>
              </a:ext>
            </a:extLst>
          </p:cNvPr>
          <p:cNvSpPr>
            <a:spLocks noGrp="1"/>
          </p:cNvSpPr>
          <p:nvPr>
            <p:ph sz="half" idx="1"/>
          </p:nvPr>
        </p:nvSpPr>
        <p:spPr>
          <a:xfrm>
            <a:off x="838199" y="1363852"/>
            <a:ext cx="5919062" cy="5036941"/>
          </a:xfrm>
        </p:spPr>
        <p:txBody>
          <a:bodyPr>
            <a:normAutofit/>
          </a:bodyPr>
          <a:lstStyle/>
          <a:p>
            <a:r>
              <a:rPr lang="en-US" dirty="0"/>
              <a:t>Public data from </a:t>
            </a:r>
            <a:r>
              <a:rPr lang="en-US" dirty="0" err="1"/>
              <a:t>CitiBike</a:t>
            </a:r>
            <a:r>
              <a:rPr lang="en-US" dirty="0"/>
              <a:t> Data webpage</a:t>
            </a:r>
            <a:r>
              <a:rPr lang="en-US" sz="1400" dirty="0"/>
              <a:t> </a:t>
            </a:r>
          </a:p>
          <a:p>
            <a:endParaRPr lang="en-US" sz="1400" dirty="0"/>
          </a:p>
          <a:p>
            <a:r>
              <a:rPr lang="en-US" dirty="0"/>
              <a:t>919,922 records corresponding to all trips made during March 2016</a:t>
            </a:r>
          </a:p>
          <a:p>
            <a:endParaRPr lang="en-US" sz="1400" dirty="0"/>
          </a:p>
          <a:p>
            <a:r>
              <a:rPr lang="en-US" dirty="0"/>
              <a:t>Data on start and end station, trip duration, time and date and demographic data of the users</a:t>
            </a:r>
            <a:r>
              <a:rPr lang="en-US" sz="1400" dirty="0"/>
              <a:t> </a:t>
            </a:r>
          </a:p>
        </p:txBody>
      </p:sp>
      <p:pic>
        <p:nvPicPr>
          <p:cNvPr id="7" name="Content Placeholder 6">
            <a:extLst>
              <a:ext uri="{FF2B5EF4-FFF2-40B4-BE49-F238E27FC236}">
                <a16:creationId xmlns:a16="http://schemas.microsoft.com/office/drawing/2014/main" id="{4C647D49-E9DC-E447-9D71-1043F389534E}"/>
              </a:ext>
            </a:extLst>
          </p:cNvPr>
          <p:cNvPicPr>
            <a:picLocks noGrp="1" noChangeAspect="1"/>
          </p:cNvPicPr>
          <p:nvPr>
            <p:ph sz="half" idx="2"/>
          </p:nvPr>
        </p:nvPicPr>
        <p:blipFill>
          <a:blip r:embed="rId2"/>
          <a:stretch>
            <a:fillRect/>
          </a:stretch>
        </p:blipFill>
        <p:spPr>
          <a:xfrm>
            <a:off x="7023384" y="1363852"/>
            <a:ext cx="4220000" cy="5036946"/>
          </a:xfrm>
          <a:prstGeom prst="rect">
            <a:avLst/>
          </a:prstGeom>
        </p:spPr>
      </p:pic>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63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﻿Start Stations</a:t>
            </a:r>
          </a:p>
        </p:txBody>
      </p:sp>
      <p:sp>
        <p:nvSpPr>
          <p:cNvPr id="3" name="Content Placeholder 2">
            <a:extLst>
              <a:ext uri="{FF2B5EF4-FFF2-40B4-BE49-F238E27FC236}">
                <a16:creationId xmlns:a16="http://schemas.microsoft.com/office/drawing/2014/main" id="{3164B8B8-9EDE-314F-B95B-96797EA893A8}"/>
              </a:ext>
            </a:extLst>
          </p:cNvPr>
          <p:cNvSpPr>
            <a:spLocks noGrp="1"/>
          </p:cNvSpPr>
          <p:nvPr>
            <p:ph sz="half" idx="1"/>
          </p:nvPr>
        </p:nvSpPr>
        <p:spPr>
          <a:xfrm>
            <a:off x="5742707" y="1363844"/>
            <a:ext cx="5537887" cy="5036941"/>
          </a:xfrm>
        </p:spPr>
        <p:txBody>
          <a:bodyPr>
            <a:normAutofit lnSpcReduction="10000"/>
          </a:bodyPr>
          <a:lstStyle/>
          <a:p>
            <a:r>
              <a:rPr lang="en-US" dirty="0"/>
              <a:t>We start by plotting the Start Stations in the NYC map</a:t>
            </a:r>
          </a:p>
          <a:p>
            <a:r>
              <a:rPr lang="en-US" dirty="0"/>
              <a:t>Each station’s pin is sized to represent the number of records (trips) </a:t>
            </a:r>
          </a:p>
          <a:p>
            <a:r>
              <a:rPr lang="en-US" dirty="0"/>
              <a:t>The maps also contains the detail feature to display Stations information such as Station name and number of records</a:t>
            </a:r>
          </a:p>
          <a:p>
            <a:r>
              <a:rPr lang="en-US" dirty="0"/>
              <a:t>One of the start stations with the largest number of records is Pershing Square North Station</a:t>
            </a:r>
          </a:p>
        </p:txBody>
      </p:sp>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00D7637C-BF0B-B143-9C2D-0AAF678D1301}"/>
              </a:ext>
            </a:extLst>
          </p:cNvPr>
          <p:cNvPicPr>
            <a:picLocks noGrp="1" noChangeAspect="1"/>
          </p:cNvPicPr>
          <p:nvPr>
            <p:ph sz="half" idx="2"/>
          </p:nvPr>
        </p:nvPicPr>
        <p:blipFill>
          <a:blip r:embed="rId2"/>
          <a:stretch>
            <a:fillRect/>
          </a:stretch>
        </p:blipFill>
        <p:spPr>
          <a:xfrm>
            <a:off x="838200" y="1362026"/>
            <a:ext cx="4674292" cy="5036933"/>
          </a:xfrm>
          <a:prstGeom prst="rect">
            <a:avLst/>
          </a:prstGeom>
        </p:spPr>
      </p:pic>
    </p:spTree>
    <p:extLst>
      <p:ext uri="{BB962C8B-B14F-4D97-AF65-F5344CB8AC3E}">
        <p14:creationId xmlns:p14="http://schemas.microsoft.com/office/powerpoint/2010/main" val="323963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﻿End Stations</a:t>
            </a:r>
          </a:p>
        </p:txBody>
      </p:sp>
      <p:sp>
        <p:nvSpPr>
          <p:cNvPr id="3" name="Content Placeholder 2">
            <a:extLst>
              <a:ext uri="{FF2B5EF4-FFF2-40B4-BE49-F238E27FC236}">
                <a16:creationId xmlns:a16="http://schemas.microsoft.com/office/drawing/2014/main" id="{3164B8B8-9EDE-314F-B95B-96797EA893A8}"/>
              </a:ext>
            </a:extLst>
          </p:cNvPr>
          <p:cNvSpPr>
            <a:spLocks noGrp="1"/>
          </p:cNvSpPr>
          <p:nvPr>
            <p:ph sz="half" idx="1"/>
          </p:nvPr>
        </p:nvSpPr>
        <p:spPr>
          <a:xfrm>
            <a:off x="838199" y="1363852"/>
            <a:ext cx="5476104" cy="5036941"/>
          </a:xfrm>
        </p:spPr>
        <p:txBody>
          <a:bodyPr>
            <a:normAutofit lnSpcReduction="10000"/>
          </a:bodyPr>
          <a:lstStyle/>
          <a:p>
            <a:r>
              <a:rPr lang="en-US" dirty="0"/>
              <a:t>This maps show end destination stations by number of records</a:t>
            </a:r>
          </a:p>
          <a:p>
            <a:r>
              <a:rPr lang="en-US" dirty="0"/>
              <a:t>The map also features each station’s Pin sized by the number of records and a detail display of station information</a:t>
            </a:r>
          </a:p>
          <a:p>
            <a:r>
              <a:rPr lang="en-US" dirty="0"/>
              <a:t>The map also include a layer for the median age by zip code</a:t>
            </a:r>
          </a:p>
          <a:p>
            <a:r>
              <a:rPr lang="en-US" dirty="0"/>
              <a:t>The end stations with the largest number of records are mostly concentrated in NYC’s </a:t>
            </a:r>
            <a:r>
              <a:rPr lang="en-US" dirty="0" err="1"/>
              <a:t>Midtwon</a:t>
            </a:r>
            <a:r>
              <a:rPr lang="en-US" dirty="0"/>
              <a:t> area</a:t>
            </a:r>
          </a:p>
        </p:txBody>
      </p:sp>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4E7A6C70-FDC2-D14D-96EE-AFA7710CDC8D}"/>
              </a:ext>
            </a:extLst>
          </p:cNvPr>
          <p:cNvPicPr>
            <a:picLocks noGrp="1" noChangeAspect="1"/>
          </p:cNvPicPr>
          <p:nvPr>
            <p:ph sz="half" idx="2"/>
          </p:nvPr>
        </p:nvPicPr>
        <p:blipFill>
          <a:blip r:embed="rId2"/>
          <a:stretch>
            <a:fillRect/>
          </a:stretch>
        </p:blipFill>
        <p:spPr>
          <a:xfrm>
            <a:off x="6796217" y="1380779"/>
            <a:ext cx="4510060" cy="5020014"/>
          </a:xfrm>
          <a:prstGeom prst="rect">
            <a:avLst/>
          </a:prstGeom>
        </p:spPr>
      </p:pic>
    </p:spTree>
    <p:extLst>
      <p:ext uri="{BB962C8B-B14F-4D97-AF65-F5344CB8AC3E}">
        <p14:creationId xmlns:p14="http://schemas.microsoft.com/office/powerpoint/2010/main" val="792592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﻿﻿Trip Durations</a:t>
            </a:r>
          </a:p>
        </p:txBody>
      </p:sp>
      <p:sp>
        <p:nvSpPr>
          <p:cNvPr id="3" name="Content Placeholder 2">
            <a:extLst>
              <a:ext uri="{FF2B5EF4-FFF2-40B4-BE49-F238E27FC236}">
                <a16:creationId xmlns:a16="http://schemas.microsoft.com/office/drawing/2014/main" id="{3164B8B8-9EDE-314F-B95B-96797EA893A8}"/>
              </a:ext>
            </a:extLst>
          </p:cNvPr>
          <p:cNvSpPr>
            <a:spLocks noGrp="1"/>
          </p:cNvSpPr>
          <p:nvPr>
            <p:ph sz="half" idx="1"/>
          </p:nvPr>
        </p:nvSpPr>
        <p:spPr>
          <a:xfrm>
            <a:off x="1099457" y="4755160"/>
            <a:ext cx="9505207" cy="1735608"/>
          </a:xfrm>
        </p:spPr>
        <p:txBody>
          <a:bodyPr>
            <a:normAutofit fontScale="92500" lnSpcReduction="20000"/>
          </a:bodyPr>
          <a:lstStyle/>
          <a:p>
            <a:r>
              <a:rPr lang="en-US" sz="2000" dirty="0"/>
              <a:t>This graph show the average trip duration in seconds by the year of birth of the user</a:t>
            </a:r>
          </a:p>
          <a:p>
            <a:r>
              <a:rPr lang="en-US" sz="2000" dirty="0"/>
              <a:t>Due to null values in the year of birth data I used a filter to remove them from the graph</a:t>
            </a:r>
          </a:p>
          <a:p>
            <a:r>
              <a:rPr lang="en-US" sz="2000" dirty="0"/>
              <a:t>The detail feature is included in the graph to show the number of records as well as the average trip duration and year of birth</a:t>
            </a:r>
          </a:p>
          <a:p>
            <a:r>
              <a:rPr lang="en-US" sz="2000" dirty="0"/>
              <a:t>For example, the average trip duration for people born in 1885 is is 2,403 seconds based off 103 </a:t>
            </a:r>
            <a:r>
              <a:rPr lang="en-US" sz="2000" dirty="0" err="1"/>
              <a:t>recrods</a:t>
            </a:r>
            <a:r>
              <a:rPr lang="en-US" sz="2000" dirty="0"/>
              <a:t> </a:t>
            </a:r>
          </a:p>
        </p:txBody>
      </p:sp>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B5C896EC-AB41-5945-AB44-BA91CA91857C}"/>
              </a:ext>
            </a:extLst>
          </p:cNvPr>
          <p:cNvPicPr>
            <a:picLocks noGrp="1" noChangeAspect="1"/>
          </p:cNvPicPr>
          <p:nvPr>
            <p:ph sz="half" idx="2"/>
          </p:nvPr>
        </p:nvPicPr>
        <p:blipFill>
          <a:blip r:embed="rId2"/>
          <a:stretch>
            <a:fillRect/>
          </a:stretch>
        </p:blipFill>
        <p:spPr>
          <a:xfrm>
            <a:off x="1752597" y="1318166"/>
            <a:ext cx="8567057" cy="3194459"/>
          </a:xfrm>
          <a:prstGeom prst="rect">
            <a:avLst/>
          </a:prstGeom>
        </p:spPr>
      </p:pic>
    </p:spTree>
    <p:extLst>
      <p:ext uri="{BB962C8B-B14F-4D97-AF65-F5344CB8AC3E}">
        <p14:creationId xmlns:p14="http://schemas.microsoft.com/office/powerpoint/2010/main" val="777271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﻿﻿Age vs Trip Duration</a:t>
            </a:r>
          </a:p>
        </p:txBody>
      </p:sp>
      <p:sp>
        <p:nvSpPr>
          <p:cNvPr id="3" name="Content Placeholder 2">
            <a:extLst>
              <a:ext uri="{FF2B5EF4-FFF2-40B4-BE49-F238E27FC236}">
                <a16:creationId xmlns:a16="http://schemas.microsoft.com/office/drawing/2014/main" id="{3164B8B8-9EDE-314F-B95B-96797EA893A8}"/>
              </a:ext>
            </a:extLst>
          </p:cNvPr>
          <p:cNvSpPr>
            <a:spLocks noGrp="1"/>
          </p:cNvSpPr>
          <p:nvPr>
            <p:ph sz="half" idx="1"/>
          </p:nvPr>
        </p:nvSpPr>
        <p:spPr>
          <a:xfrm>
            <a:off x="1099457" y="4755160"/>
            <a:ext cx="9505207" cy="1735608"/>
          </a:xfrm>
        </p:spPr>
        <p:txBody>
          <a:bodyPr>
            <a:normAutofit lnSpcReduction="10000"/>
          </a:bodyPr>
          <a:lstStyle/>
          <a:p>
            <a:r>
              <a:rPr lang="en-US" sz="2000" dirty="0"/>
              <a:t>In order to get more meaningful information compared to las graph. I used Tableau’s analysis tool to compute the average trip duration in minutes and the age of the users</a:t>
            </a:r>
          </a:p>
          <a:p>
            <a:r>
              <a:rPr lang="en-US" sz="2000" dirty="0"/>
              <a:t>The graph shows a peak for people aged 92 suggesting that on average that age group experience the longest trip duration (146.4 min). However, as the detail feature shows this average is based off only two observations. Therefore this result should be taken carefully when drawing conclusions from this graph.</a:t>
            </a:r>
          </a:p>
          <a:p>
            <a:endParaRPr lang="en-US" sz="2000" dirty="0"/>
          </a:p>
        </p:txBody>
      </p:sp>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1C031CA-3844-114F-81A8-A6BD3842AEFD}"/>
              </a:ext>
            </a:extLst>
          </p:cNvPr>
          <p:cNvPicPr>
            <a:picLocks noChangeAspect="1"/>
          </p:cNvPicPr>
          <p:nvPr/>
        </p:nvPicPr>
        <p:blipFill>
          <a:blip r:embed="rId2"/>
          <a:stretch>
            <a:fillRect/>
          </a:stretch>
        </p:blipFill>
        <p:spPr>
          <a:xfrm>
            <a:off x="1580831" y="1301859"/>
            <a:ext cx="8663554" cy="3220823"/>
          </a:xfrm>
          <a:prstGeom prst="rect">
            <a:avLst/>
          </a:prstGeom>
        </p:spPr>
      </p:pic>
    </p:spTree>
    <p:extLst>
      <p:ext uri="{BB962C8B-B14F-4D97-AF65-F5344CB8AC3E}">
        <p14:creationId xmlns:p14="http://schemas.microsoft.com/office/powerpoint/2010/main" val="1068811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﻿Trip Times</a:t>
            </a:r>
          </a:p>
        </p:txBody>
      </p:sp>
      <p:pic>
        <p:nvPicPr>
          <p:cNvPr id="4" name="Content Placeholder 3">
            <a:extLst>
              <a:ext uri="{FF2B5EF4-FFF2-40B4-BE49-F238E27FC236}">
                <a16:creationId xmlns:a16="http://schemas.microsoft.com/office/drawing/2014/main" id="{E6BDF3B2-F474-5D4C-94F1-485C16938631}"/>
              </a:ext>
            </a:extLst>
          </p:cNvPr>
          <p:cNvPicPr>
            <a:picLocks noGrp="1" noChangeAspect="1"/>
          </p:cNvPicPr>
          <p:nvPr>
            <p:ph sz="half" idx="1"/>
          </p:nvPr>
        </p:nvPicPr>
        <p:blipFill>
          <a:blip r:embed="rId2"/>
          <a:stretch>
            <a:fillRect/>
          </a:stretch>
        </p:blipFill>
        <p:spPr>
          <a:xfrm>
            <a:off x="838200" y="1363852"/>
            <a:ext cx="5919788" cy="3998547"/>
          </a:xfrm>
          <a:prstGeom prst="rect">
            <a:avLst/>
          </a:prstGeom>
        </p:spPr>
      </p:pic>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D01974DA-5F11-0F48-A85E-03B7879B74A9}"/>
              </a:ext>
            </a:extLst>
          </p:cNvPr>
          <p:cNvSpPr>
            <a:spLocks noGrp="1"/>
          </p:cNvSpPr>
          <p:nvPr>
            <p:ph sz="half" idx="2"/>
          </p:nvPr>
        </p:nvSpPr>
        <p:spPr>
          <a:xfrm>
            <a:off x="6881247" y="1363851"/>
            <a:ext cx="4472552" cy="5021449"/>
          </a:xfrm>
        </p:spPr>
        <p:txBody>
          <a:bodyPr>
            <a:normAutofit fontScale="92500" lnSpcReduction="10000"/>
          </a:bodyPr>
          <a:lstStyle/>
          <a:p>
            <a:r>
              <a:rPr lang="en-US" dirty="0"/>
              <a:t>This graph shows the number of records for each hour during the day for each day of the month</a:t>
            </a:r>
          </a:p>
          <a:p>
            <a:r>
              <a:rPr lang="en-US" dirty="0"/>
              <a:t>The graph is broken down by gender of the user</a:t>
            </a:r>
          </a:p>
          <a:p>
            <a:r>
              <a:rPr lang="en-US" dirty="0"/>
              <a:t>The graph show a bimodal behavior with peaks at around 8 AM and 5-6 PM on weekdays</a:t>
            </a:r>
          </a:p>
          <a:p>
            <a:r>
              <a:rPr lang="en-US" dirty="0"/>
              <a:t>The bimodal feature is more pronounced in male users compared to female users </a:t>
            </a:r>
          </a:p>
        </p:txBody>
      </p:sp>
    </p:spTree>
    <p:extLst>
      <p:ext uri="{BB962C8B-B14F-4D97-AF65-F5344CB8AC3E}">
        <p14:creationId xmlns:p14="http://schemas.microsoft.com/office/powerpoint/2010/main" val="24873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﻿Average Age Station</a:t>
            </a:r>
          </a:p>
        </p:txBody>
      </p:sp>
      <p:pic>
        <p:nvPicPr>
          <p:cNvPr id="8" name="Content Placeholder 7">
            <a:extLst>
              <a:ext uri="{FF2B5EF4-FFF2-40B4-BE49-F238E27FC236}">
                <a16:creationId xmlns:a16="http://schemas.microsoft.com/office/drawing/2014/main" id="{73225237-CA23-814C-A44D-B28770552C83}"/>
              </a:ext>
            </a:extLst>
          </p:cNvPr>
          <p:cNvPicPr>
            <a:picLocks noGrp="1" noChangeAspect="1"/>
          </p:cNvPicPr>
          <p:nvPr>
            <p:ph sz="half" idx="1"/>
          </p:nvPr>
        </p:nvPicPr>
        <p:blipFill>
          <a:blip r:embed="rId2"/>
          <a:stretch>
            <a:fillRect/>
          </a:stretch>
        </p:blipFill>
        <p:spPr>
          <a:xfrm>
            <a:off x="2016077" y="1347412"/>
            <a:ext cx="8429783" cy="3069606"/>
          </a:xfrm>
          <a:prstGeom prst="rect">
            <a:avLst/>
          </a:prstGeom>
        </p:spPr>
      </p:pic>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A58BA77-E922-F247-AD48-E4056D186B33}"/>
              </a:ext>
            </a:extLst>
          </p:cNvPr>
          <p:cNvSpPr>
            <a:spLocks noGrp="1"/>
          </p:cNvSpPr>
          <p:nvPr>
            <p:ph sz="half" idx="2"/>
          </p:nvPr>
        </p:nvSpPr>
        <p:spPr>
          <a:xfrm>
            <a:off x="1064324" y="4788966"/>
            <a:ext cx="10063349" cy="1875316"/>
          </a:xfrm>
        </p:spPr>
        <p:txBody>
          <a:bodyPr>
            <a:normAutofit/>
          </a:bodyPr>
          <a:lstStyle/>
          <a:p>
            <a:r>
              <a:rPr lang="en-US" sz="2400" dirty="0"/>
              <a:t>This bar graph shows the average age of the user by station</a:t>
            </a:r>
          </a:p>
          <a:p>
            <a:r>
              <a:rPr lang="en-US" sz="2400" dirty="0"/>
              <a:t>The detail feature is included to show the station name and average. For example the average of users who start the trip at 1 Ave &amp; E 44 </a:t>
            </a:r>
            <a:r>
              <a:rPr lang="en-US" sz="2400" dirty="0" err="1"/>
              <a:t>st</a:t>
            </a:r>
            <a:r>
              <a:rPr lang="en-US" sz="2400" dirty="0"/>
              <a:t> station is 46.5 years old. </a:t>
            </a:r>
          </a:p>
        </p:txBody>
      </p:sp>
    </p:spTree>
    <p:extLst>
      <p:ext uri="{BB962C8B-B14F-4D97-AF65-F5344CB8AC3E}">
        <p14:creationId xmlns:p14="http://schemas.microsoft.com/office/powerpoint/2010/main" val="2694124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7FF3-BBD6-F141-9760-34D60FA4B210}"/>
              </a:ext>
            </a:extLst>
          </p:cNvPr>
          <p:cNvSpPr>
            <a:spLocks noGrp="1"/>
          </p:cNvSpPr>
          <p:nvPr>
            <p:ph type="title"/>
          </p:nvPr>
        </p:nvSpPr>
        <p:spPr>
          <a:xfrm>
            <a:off x="838200" y="318632"/>
            <a:ext cx="10515600" cy="1045220"/>
          </a:xfrm>
        </p:spPr>
        <p:txBody>
          <a:bodyPr>
            <a:normAutofit/>
          </a:bodyPr>
          <a:lstStyle/>
          <a:p>
            <a:r>
              <a:rPr lang="en-US" sz="4000" b="1" dirty="0">
                <a:latin typeface="+mn-lt"/>
              </a:rPr>
              <a:t>﻿Male vs Female</a:t>
            </a:r>
          </a:p>
        </p:txBody>
      </p:sp>
      <p:pic>
        <p:nvPicPr>
          <p:cNvPr id="4" name="Content Placeholder 3">
            <a:extLst>
              <a:ext uri="{FF2B5EF4-FFF2-40B4-BE49-F238E27FC236}">
                <a16:creationId xmlns:a16="http://schemas.microsoft.com/office/drawing/2014/main" id="{151DCFD0-4567-8E4F-9B03-848B2AADBA49}"/>
              </a:ext>
            </a:extLst>
          </p:cNvPr>
          <p:cNvPicPr>
            <a:picLocks noGrp="1" noChangeAspect="1"/>
          </p:cNvPicPr>
          <p:nvPr>
            <p:ph sz="half" idx="1"/>
          </p:nvPr>
        </p:nvPicPr>
        <p:blipFill>
          <a:blip r:embed="rId2"/>
          <a:stretch>
            <a:fillRect/>
          </a:stretch>
        </p:blipFill>
        <p:spPr>
          <a:xfrm>
            <a:off x="851694" y="1363852"/>
            <a:ext cx="5611099" cy="5036943"/>
          </a:xfrm>
          <a:prstGeom prst="rect">
            <a:avLst/>
          </a:prstGeom>
        </p:spPr>
      </p:pic>
      <p:cxnSp>
        <p:nvCxnSpPr>
          <p:cNvPr id="6" name="Straight Connector 5">
            <a:extLst>
              <a:ext uri="{FF2B5EF4-FFF2-40B4-BE49-F238E27FC236}">
                <a16:creationId xmlns:a16="http://schemas.microsoft.com/office/drawing/2014/main" id="{2BA98095-D980-9043-8A7F-CB57F95AA356}"/>
              </a:ext>
            </a:extLst>
          </p:cNvPr>
          <p:cNvCxnSpPr/>
          <p:nvPr/>
        </p:nvCxnSpPr>
        <p:spPr>
          <a:xfrm>
            <a:off x="838200" y="1131376"/>
            <a:ext cx="10515599" cy="0"/>
          </a:xfrm>
          <a:prstGeom prst="line">
            <a:avLst/>
          </a:prstGeom>
          <a:ln w="95250"/>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66AE9EB-6DA5-E54B-BE3A-D78B273BB03A}"/>
              </a:ext>
            </a:extLst>
          </p:cNvPr>
          <p:cNvSpPr>
            <a:spLocks noGrp="1"/>
          </p:cNvSpPr>
          <p:nvPr>
            <p:ph sz="half" idx="2"/>
          </p:nvPr>
        </p:nvSpPr>
        <p:spPr>
          <a:xfrm>
            <a:off x="6664271" y="1363852"/>
            <a:ext cx="4676036" cy="5036942"/>
          </a:xfrm>
        </p:spPr>
        <p:txBody>
          <a:bodyPr/>
          <a:lstStyle/>
          <a:p>
            <a:r>
              <a:rPr lang="en-US" dirty="0"/>
              <a:t>This pie chart show the number of records by gender</a:t>
            </a:r>
          </a:p>
          <a:p>
            <a:r>
              <a:rPr lang="en-US" dirty="0"/>
              <a:t>Most of </a:t>
            </a:r>
            <a:r>
              <a:rPr lang="en-US" dirty="0" err="1"/>
              <a:t>CitiBike</a:t>
            </a:r>
            <a:r>
              <a:rPr lang="en-US" dirty="0"/>
              <a:t> users are males. They represent 69% of the users compared to 21% of women users</a:t>
            </a:r>
          </a:p>
          <a:p>
            <a:r>
              <a:rPr lang="en-US" dirty="0"/>
              <a:t>There are no gender information available for 10% of the records in the data</a:t>
            </a:r>
          </a:p>
        </p:txBody>
      </p:sp>
    </p:spTree>
    <p:extLst>
      <p:ext uri="{BB962C8B-B14F-4D97-AF65-F5344CB8AC3E}">
        <p14:creationId xmlns:p14="http://schemas.microsoft.com/office/powerpoint/2010/main" val="4132340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TotalTime>
  <Words>689</Words>
  <Application>Microsoft Macintosh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UC Berkeley Extension Data Analytics Program  Tableau Homework</vt:lpstr>
      <vt:lpstr>Introduction</vt:lpstr>
      <vt:lpstr>Start Stations</vt:lpstr>
      <vt:lpstr>End Stations</vt:lpstr>
      <vt:lpstr>﻿Trip Durations</vt:lpstr>
      <vt:lpstr>﻿Age vs Trip Duration</vt:lpstr>
      <vt:lpstr>Trip Times</vt:lpstr>
      <vt:lpstr>Average Age Station</vt:lpstr>
      <vt:lpstr>Male vs Female</vt:lpstr>
      <vt:lpstr>Male vs Female Distance</vt:lpstr>
      <vt:lpstr>Bike utilization</vt:lpstr>
      <vt:lpstr>Bike Utilization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 Berkeley Extension Data Analytics Program  Tableau Homework</dc:title>
  <dc:creator>Alejandro Montesinos</dc:creator>
  <cp:lastModifiedBy>Alejandro Montesinos</cp:lastModifiedBy>
  <cp:revision>37</cp:revision>
  <dcterms:created xsi:type="dcterms:W3CDTF">2019-07-11T23:38:11Z</dcterms:created>
  <dcterms:modified xsi:type="dcterms:W3CDTF">2019-07-17T01:26:03Z</dcterms:modified>
</cp:coreProperties>
</file>